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1" r:id="rId12"/>
    <p:sldId id="266" r:id="rId13"/>
    <p:sldId id="272" r:id="rId14"/>
    <p:sldId id="267" r:id="rId15"/>
    <p:sldId id="273" r:id="rId16"/>
    <p:sldId id="268" r:id="rId17"/>
    <p:sldId id="269" r:id="rId18"/>
    <p:sldId id="274" r:id="rId19"/>
    <p:sldId id="270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3" autoAdjust="0"/>
    <p:restoredTop sz="94643" autoAdjust="0"/>
  </p:normalViewPr>
  <p:slideViewPr>
    <p:cSldViewPr>
      <p:cViewPr>
        <p:scale>
          <a:sx n="60" d="100"/>
          <a:sy n="60" d="100"/>
        </p:scale>
        <p:origin x="-1422" y="-4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7F52166-F25E-4CFD-B279-DD724AC32556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E7463D1-278A-4352-B1FA-048A73AD1A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52166-F25E-4CFD-B279-DD724AC32556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463D1-278A-4352-B1FA-048A73AD1A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52166-F25E-4CFD-B279-DD724AC32556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463D1-278A-4352-B1FA-048A73AD1A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7F52166-F25E-4CFD-B279-DD724AC32556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E7463D1-278A-4352-B1FA-048A73AD1A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7F52166-F25E-4CFD-B279-DD724AC32556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E7463D1-278A-4352-B1FA-048A73AD1A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52166-F25E-4CFD-B279-DD724AC32556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463D1-278A-4352-B1FA-048A73AD1A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52166-F25E-4CFD-B279-DD724AC32556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463D1-278A-4352-B1FA-048A73AD1A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7F52166-F25E-4CFD-B279-DD724AC32556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E7463D1-278A-4352-B1FA-048A73AD1A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52166-F25E-4CFD-B279-DD724AC32556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463D1-278A-4352-B1FA-048A73AD1A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7F52166-F25E-4CFD-B279-DD724AC32556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E7463D1-278A-4352-B1FA-048A73AD1A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7F52166-F25E-4CFD-B279-DD724AC32556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E7463D1-278A-4352-B1FA-048A73AD1A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7F52166-F25E-4CFD-B279-DD724AC32556}" type="datetimeFigureOut">
              <a:rPr lang="en-US" smtClean="0"/>
              <a:pPr/>
              <a:t>10/9/2011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E7463D1-278A-4352-B1FA-048A73AD1A9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1752600"/>
            <a:ext cx="6172200" cy="1894362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/>
              <a:t>Balancing Social Life and Academics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Erica Anderson</a:t>
            </a:r>
            <a:endParaRPr lang="en-US" dirty="0" smtClean="0"/>
          </a:p>
          <a:p>
            <a:r>
              <a:rPr lang="en-US" dirty="0" smtClean="0"/>
              <a:t>Literature and Society</a:t>
            </a:r>
          </a:p>
          <a:p>
            <a:r>
              <a:rPr lang="en-US" dirty="0" smtClean="0"/>
              <a:t>Dr. Sherry</a:t>
            </a:r>
          </a:p>
          <a:p>
            <a:r>
              <a:rPr lang="en-US" dirty="0" smtClean="0"/>
              <a:t>10/10/11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814446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7024744" cy="799064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What’s Hiding in a Room?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1" y="1524000"/>
            <a:ext cx="6019800" cy="4876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  We can also look at this second picture and analyze what is in it.</a:t>
            </a:r>
          </a:p>
          <a:p>
            <a:pPr lvl="1"/>
            <a:r>
              <a:rPr lang="en-US" dirty="0" smtClean="0"/>
              <a:t>We can see in the corner a comfy chair, which shows that this student likes to be comfortable when spending time in their room.</a:t>
            </a:r>
          </a:p>
          <a:p>
            <a:pPr lvl="1"/>
            <a:r>
              <a:rPr lang="en-US" dirty="0" smtClean="0"/>
              <a:t>Another thing to take notice to is the amount of pictures, magazine pictures, and sports teams that are hanging up. </a:t>
            </a:r>
          </a:p>
          <a:p>
            <a:pPr lvl="2"/>
            <a:r>
              <a:rPr lang="en-US" dirty="0" smtClean="0"/>
              <a:t>Taking into consideration the amount of effort put into decorating this room indicates that they spend more time and probably study more in their room.</a:t>
            </a:r>
          </a:p>
          <a:p>
            <a:pPr lvl="2"/>
            <a:r>
              <a:rPr lang="en-US" dirty="0" smtClean="0"/>
              <a:t>This shows that this student values her family and friends a lot, along with expressing herself with the magazine pictures and the sports stuff.</a:t>
            </a:r>
          </a:p>
          <a:p>
            <a:pPr lvl="3"/>
            <a:r>
              <a:rPr lang="en-US" dirty="0" smtClean="0"/>
              <a:t>The pictures that are above the desk are facing the student. This shows that the pictures are up for the student.</a:t>
            </a:r>
          </a:p>
        </p:txBody>
      </p:sp>
      <p:pic>
        <p:nvPicPr>
          <p:cNvPr id="4" name="Picture 3" descr="C:\Users\Sara\Pictures\Multicultural\SDC12316.JPG"/>
          <p:cNvPicPr/>
          <p:nvPr/>
        </p:nvPicPr>
        <p:blipFill>
          <a:blip r:embed="rId2" cstate="print"/>
          <a:srcRect r="15625"/>
          <a:stretch>
            <a:fillRect/>
          </a:stretch>
        </p:blipFill>
        <p:spPr bwMode="auto">
          <a:xfrm>
            <a:off x="6553200" y="2286000"/>
            <a:ext cx="20574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blog.riskmanagers.us/wp-content/uploads/2010/02/magnifying-glas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114800"/>
            <a:ext cx="1705504" cy="25146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152400"/>
            <a:ext cx="9220200" cy="1027664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Why searching a dorm </a:t>
            </a:r>
            <a:r>
              <a:rPr lang="en-US" sz="3200" dirty="0" smtClean="0"/>
              <a:t>is important…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66800" y="1524000"/>
            <a:ext cx="6777317" cy="4156229"/>
          </a:xfrm>
        </p:spPr>
        <p:txBody>
          <a:bodyPr>
            <a:normAutofit/>
          </a:bodyPr>
          <a:lstStyle/>
          <a:p>
            <a:r>
              <a:rPr lang="en-US" dirty="0" smtClean="0"/>
              <a:t>Dorm Rooms</a:t>
            </a:r>
          </a:p>
          <a:p>
            <a:pPr lvl="1"/>
            <a:r>
              <a:rPr lang="en-US" dirty="0" smtClean="0"/>
              <a:t>When looking at a room if it is very empty one can assume that that individual is rarely in there. Same if there is a lot of items the individual is probably in there frequently.</a:t>
            </a:r>
          </a:p>
          <a:p>
            <a:pPr lvl="1"/>
            <a:r>
              <a:rPr lang="en-US" dirty="0" smtClean="0"/>
              <a:t>Just like the tidiness. If a room is messy the person my come and go; while throwing things around the room to empty their bag to just fill it up with something else.</a:t>
            </a:r>
          </a:p>
          <a:p>
            <a:pPr lvl="2"/>
            <a:r>
              <a:rPr lang="en-US" dirty="0" smtClean="0"/>
              <a:t>However, when it’s neat it could imply that the person is in there and does not like to see their room messy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7024744" cy="722864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Where does the time go?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667000" y="1447800"/>
            <a:ext cx="5867400" cy="4953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Creating a time diary I found how several students spend their days here at Bloomsburg and how they balance socializing and academics.</a:t>
            </a:r>
          </a:p>
          <a:p>
            <a:pPr lvl="1"/>
            <a:r>
              <a:rPr lang="en-US" sz="1800" dirty="0" smtClean="0"/>
              <a:t>Student 1:</a:t>
            </a:r>
          </a:p>
          <a:p>
            <a:pPr lvl="2"/>
            <a:r>
              <a:rPr lang="en-US" sz="1600" dirty="0" smtClean="0"/>
              <a:t>The first student clearly values physical health because in one day they spent 5 hours doing </a:t>
            </a:r>
            <a:r>
              <a:rPr lang="en-US" sz="1600" dirty="0" err="1" smtClean="0"/>
              <a:t>Zumba</a:t>
            </a:r>
            <a:r>
              <a:rPr lang="en-US" sz="1600" dirty="0" smtClean="0"/>
              <a:t>.</a:t>
            </a:r>
          </a:p>
          <a:p>
            <a:pPr lvl="2"/>
            <a:r>
              <a:rPr lang="en-US" sz="1600" dirty="0" smtClean="0"/>
              <a:t>Clearly this student has a lot on their plate because they spend almost as much time on homework as they do for sleep.</a:t>
            </a:r>
          </a:p>
          <a:p>
            <a:pPr lvl="1"/>
            <a:r>
              <a:rPr lang="en-US" sz="1800" dirty="0" smtClean="0"/>
              <a:t>Student 2:</a:t>
            </a:r>
          </a:p>
          <a:p>
            <a:pPr lvl="2"/>
            <a:r>
              <a:rPr lang="en-US" sz="1600" dirty="0" smtClean="0"/>
              <a:t>Does not value physical health as much due to the fact they only spent 1 hour at the gym.</a:t>
            </a:r>
          </a:p>
          <a:p>
            <a:pPr lvl="2"/>
            <a:r>
              <a:rPr lang="en-US" sz="1600" dirty="0" smtClean="0"/>
              <a:t>The second student also values their sleep much more than anything else.</a:t>
            </a:r>
            <a:endParaRPr lang="en-US" sz="16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09600" y="1752600"/>
          <a:ext cx="1981200" cy="1828803"/>
        </p:xfrm>
        <a:graphic>
          <a:graphicData uri="http://schemas.openxmlformats.org/drawingml/2006/table">
            <a:tbl>
              <a:tblPr/>
              <a:tblGrid>
                <a:gridCol w="990600"/>
                <a:gridCol w="990600"/>
              </a:tblGrid>
              <a:tr h="295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Times New Roman"/>
                        </a:rPr>
                        <a:t>Activity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Times New Roman"/>
                        </a:rPr>
                        <a:t>Time Spent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64A2"/>
                    </a:solidFill>
                  </a:tcPr>
                </a:tc>
              </a:tr>
              <a:tr h="295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Zumba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5 hours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Sleep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5 hours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Class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2.5 hours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Homework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4 hours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945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Eating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1 hour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09600" y="4038600"/>
          <a:ext cx="1981200" cy="1828802"/>
        </p:xfrm>
        <a:graphic>
          <a:graphicData uri="http://schemas.openxmlformats.org/drawingml/2006/table">
            <a:tbl>
              <a:tblPr/>
              <a:tblGrid>
                <a:gridCol w="990600"/>
                <a:gridCol w="990600"/>
              </a:tblGrid>
              <a:tr h="295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Times New Roman"/>
                        </a:rPr>
                        <a:t>Activity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Times New Roman"/>
                        </a:rPr>
                        <a:t>Time Spent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64A2"/>
                    </a:solidFill>
                  </a:tcPr>
                </a:tc>
              </a:tr>
              <a:tr h="295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Gym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 hour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Sleep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10 hours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Lunch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30 minutes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87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TV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 hour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94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Friends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4 hours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09600" y="1447800"/>
            <a:ext cx="1981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Student 1: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3733800"/>
            <a:ext cx="1981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Student 2:</a:t>
            </a:r>
            <a:endParaRPr lang="en-US" sz="1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7024744" cy="646664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Why time diaries are </a:t>
            </a:r>
            <a:r>
              <a:rPr lang="en-US" sz="3200" dirty="0" smtClean="0"/>
              <a:t>important?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43492" y="1676400"/>
            <a:ext cx="6777317" cy="4156229"/>
          </a:xfrm>
        </p:spPr>
        <p:txBody>
          <a:bodyPr/>
          <a:lstStyle/>
          <a:p>
            <a:r>
              <a:rPr lang="en-US" dirty="0" smtClean="0"/>
              <a:t>Time Diaries</a:t>
            </a:r>
          </a:p>
          <a:p>
            <a:pPr lvl="1"/>
            <a:r>
              <a:rPr lang="en-US" dirty="0" smtClean="0"/>
              <a:t>Taking a look at the time diaries show the different priorities from one student to another.</a:t>
            </a:r>
          </a:p>
          <a:p>
            <a:pPr lvl="2"/>
            <a:r>
              <a:rPr lang="en-US" dirty="0" smtClean="0"/>
              <a:t>Student 1 seems to value their education because they spend 4 hours studying. While Student 2 spends the same amount of time with friends. </a:t>
            </a:r>
          </a:p>
          <a:p>
            <a:pPr lvl="1"/>
            <a:r>
              <a:rPr lang="en-US" dirty="0" smtClean="0"/>
              <a:t>This shows that each student is different and handles the balance, time wise, differently. </a:t>
            </a:r>
            <a:endParaRPr lang="en-US" dirty="0"/>
          </a:p>
        </p:txBody>
      </p:sp>
      <p:pic>
        <p:nvPicPr>
          <p:cNvPr id="3074" name="Picture 2" descr="http://public-domain.zorger.com/laughable-lyrics/44-line-drawing-of-a-fancy-antique-pocket-watch-and-chain-12-5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257800"/>
            <a:ext cx="1600200" cy="12372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://www.metspundit.com/wp-content/uploads/2010/05/binocula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299390">
            <a:off x="6971408" y="822252"/>
            <a:ext cx="1400230" cy="1295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457200"/>
            <a:ext cx="7024744" cy="646664"/>
          </a:xfrm>
        </p:spPr>
        <p:txBody>
          <a:bodyPr>
            <a:normAutofit/>
          </a:bodyPr>
          <a:lstStyle/>
          <a:p>
            <a:r>
              <a:rPr lang="en-US" sz="3200" dirty="0" smtClean="0"/>
              <a:t>O, the places you see people.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676400"/>
            <a:ext cx="6777317" cy="4308629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Sitting in a public place and “people watching” you can see several trends and see which students focus more on academics or socializing. </a:t>
            </a:r>
          </a:p>
          <a:p>
            <a:r>
              <a:rPr lang="en-US" dirty="0" smtClean="0"/>
              <a:t>I observed people coming and going in and out of Starbucks.</a:t>
            </a:r>
          </a:p>
          <a:p>
            <a:pPr lvl="1"/>
            <a:r>
              <a:rPr lang="en-US" dirty="0" smtClean="0"/>
              <a:t>The majority of the students came in with friends, placed their orders, and either left or headed towards the library. </a:t>
            </a:r>
          </a:p>
          <a:p>
            <a:pPr lvl="1"/>
            <a:r>
              <a:rPr lang="en-US" dirty="0" smtClean="0"/>
              <a:t>Many people were talking with friends while enjoying a coffee or a quick snack. </a:t>
            </a:r>
          </a:p>
          <a:p>
            <a:pPr lvl="1"/>
            <a:r>
              <a:rPr lang="en-US" dirty="0" smtClean="0"/>
              <a:t>I also noticed that many people stayed with other individuals of the same ethnicity.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85800"/>
            <a:ext cx="7315200" cy="1027664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/>
              <a:t>Why “people watching” is </a:t>
            </a:r>
            <a:r>
              <a:rPr lang="en-US" sz="4000" dirty="0" smtClean="0"/>
              <a:t>important…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66800" y="1752600"/>
            <a:ext cx="6777317" cy="4156229"/>
          </a:xfrm>
        </p:spPr>
        <p:txBody>
          <a:bodyPr>
            <a:normAutofit/>
          </a:bodyPr>
          <a:lstStyle/>
          <a:p>
            <a:r>
              <a:rPr lang="en-US" dirty="0" smtClean="0"/>
              <a:t>Observing a public place…</a:t>
            </a:r>
          </a:p>
          <a:p>
            <a:pPr lvl="1"/>
            <a:r>
              <a:rPr lang="en-US" dirty="0" smtClean="0"/>
              <a:t>Like Starbucks, shows even if it is a little bit of time some students make time to see their friends.</a:t>
            </a:r>
          </a:p>
          <a:p>
            <a:pPr lvl="1"/>
            <a:r>
              <a:rPr lang="en-US" dirty="0" smtClean="0"/>
              <a:t>Brings out trends. Such as people of the same ethnic group hanging out together.</a:t>
            </a:r>
          </a:p>
          <a:p>
            <a:pPr lvl="2"/>
            <a:r>
              <a:rPr lang="en-US" dirty="0" smtClean="0"/>
              <a:t>People of the same ethnicity may travel or spend more time together because that was how they were brought up. </a:t>
            </a:r>
          </a:p>
          <a:p>
            <a:pPr lvl="1"/>
            <a:r>
              <a:rPr lang="en-US" dirty="0" smtClean="0"/>
              <a:t>College students do not like to be seen alone. They like to be around someone all the time.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838200"/>
            <a:ext cx="7024744" cy="646664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Are we really that different?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1" y="1600200"/>
            <a:ext cx="6781800" cy="46482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When interviewing people “unlike you” I ended up finding two people that I had several things in common with.</a:t>
            </a:r>
          </a:p>
          <a:p>
            <a:r>
              <a:rPr lang="en-US" sz="1800" dirty="0" smtClean="0"/>
              <a:t>Both of these students seemed to be either anti-social or just studying all the time.</a:t>
            </a:r>
          </a:p>
          <a:p>
            <a:pPr lvl="1"/>
            <a:r>
              <a:rPr lang="en-US" sz="1600" dirty="0" smtClean="0"/>
              <a:t>Later, I discovered the reason why they were so studious during the week was so that they could have a social life on weekends and week nights.</a:t>
            </a:r>
          </a:p>
          <a:p>
            <a:pPr lvl="1"/>
            <a:r>
              <a:rPr lang="en-US" sz="1600" dirty="0" smtClean="0"/>
              <a:t>Student 1: The way I balance my school work and social life is by getting assignments done when assigned so I can go out or go home when I want or need to.</a:t>
            </a:r>
          </a:p>
          <a:p>
            <a:pPr lvl="1"/>
            <a:r>
              <a:rPr lang="en-US" sz="1600" dirty="0" smtClean="0"/>
              <a:t>Student 2: My favorite thing about college is meeting new and different people but also having freedom and the responsibility that comes with it.</a:t>
            </a:r>
          </a:p>
          <a:p>
            <a:r>
              <a:rPr lang="en-US" sz="1800" dirty="0" smtClean="0"/>
              <a:t>Both of these student’s answers show that they have figured out a way to have both a social life and an academic one as well. </a:t>
            </a:r>
          </a:p>
        </p:txBody>
      </p:sp>
      <p:pic>
        <p:nvPicPr>
          <p:cNvPr id="7170" name="Picture 2" descr="http://www.wealthworldblog.com/wp-content/uploads/2009/12/question-mark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2667000"/>
            <a:ext cx="1295400" cy="281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533400"/>
            <a:ext cx="7024744" cy="722864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Tying it all together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981200" y="1524000"/>
            <a:ext cx="6777317" cy="4800600"/>
          </a:xfrm>
        </p:spPr>
        <p:txBody>
          <a:bodyPr>
            <a:normAutofit lnSpcReduction="10000"/>
          </a:bodyPr>
          <a:lstStyle/>
          <a:p>
            <a:r>
              <a:rPr lang="en-US" sz="1800" dirty="0" smtClean="0"/>
              <a:t>Here at Bloomsburg, our culture contains both a social life and academic life. </a:t>
            </a:r>
          </a:p>
          <a:p>
            <a:r>
              <a:rPr lang="en-US" sz="1800" dirty="0" smtClean="0"/>
              <a:t>Most students say both are important to a true college education.</a:t>
            </a:r>
          </a:p>
          <a:p>
            <a:pPr lvl="1"/>
            <a:r>
              <a:rPr lang="en-US" sz="1600" dirty="0" smtClean="0"/>
              <a:t>Academics help you earn your degree and start a life for yourself.</a:t>
            </a:r>
          </a:p>
          <a:p>
            <a:pPr lvl="1"/>
            <a:r>
              <a:rPr lang="en-US" sz="1600" dirty="0" smtClean="0"/>
              <a:t>While a social life helps to create friendships and learn how to react to certain situations when thrown into them.</a:t>
            </a:r>
          </a:p>
          <a:p>
            <a:r>
              <a:rPr lang="en-US" sz="1800" dirty="0" smtClean="0"/>
              <a:t>Nathan’s study agrees that social life and academics are both equally important to a students development.</a:t>
            </a:r>
          </a:p>
          <a:p>
            <a:pPr lvl="1"/>
            <a:r>
              <a:rPr lang="en-US" sz="1600" dirty="0" smtClean="0"/>
              <a:t>There are students who must focus more on academics because of a job.</a:t>
            </a:r>
          </a:p>
          <a:p>
            <a:pPr lvl="1"/>
            <a:r>
              <a:rPr lang="en-US" sz="1600" dirty="0" smtClean="0"/>
              <a:t>While some students are not involved with anything outside of school so they focus on their social lives.</a:t>
            </a:r>
          </a:p>
          <a:p>
            <a:pPr lvl="1"/>
            <a:r>
              <a:rPr lang="en-US" sz="1600" dirty="0" smtClean="0"/>
              <a:t>Finally, there are many students that are quiet good at multitasking and can keep a good balance between school and social life.</a:t>
            </a:r>
          </a:p>
        </p:txBody>
      </p:sp>
      <p:pic>
        <p:nvPicPr>
          <p:cNvPr id="6146" name="Picture 2" descr="http://www.iwillknot.com/images/double-overhand_knot.jpg"/>
          <p:cNvPicPr>
            <a:picLocks noChangeAspect="1" noChangeArrowheads="1"/>
          </p:cNvPicPr>
          <p:nvPr/>
        </p:nvPicPr>
        <p:blipFill>
          <a:blip r:embed="rId2" cstate="print"/>
          <a:srcRect l="20000" r="23333"/>
          <a:stretch>
            <a:fillRect/>
          </a:stretch>
        </p:blipFill>
        <p:spPr bwMode="auto">
          <a:xfrm>
            <a:off x="228600" y="228600"/>
            <a:ext cx="1788973" cy="640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0"/>
            <a:ext cx="7086600" cy="137160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Still tying up loose </a:t>
            </a:r>
            <a:r>
              <a:rPr lang="en-US" sz="3600" dirty="0" smtClean="0"/>
              <a:t>ends…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2133600"/>
            <a:ext cx="7848600" cy="4343400"/>
          </a:xfrm>
        </p:spPr>
        <p:txBody>
          <a:bodyPr/>
          <a:lstStyle/>
          <a:p>
            <a:r>
              <a:rPr lang="en-US" dirty="0" smtClean="0"/>
              <a:t>Some students attend school just for the social life, some for the academics, but I feel the true winners are those that come for both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At college you are not only learning in your classes but also about life in general and yourself.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983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References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76400"/>
            <a:ext cx="7467600" cy="4797552"/>
          </a:xfrm>
        </p:spPr>
        <p:txBody>
          <a:bodyPr/>
          <a:lstStyle/>
          <a:p>
            <a:pPr indent="-457200"/>
            <a:r>
              <a:rPr lang="en-US" dirty="0" smtClean="0"/>
              <a:t>Nathan, R. (2005). </a:t>
            </a:r>
            <a:r>
              <a:rPr lang="en-US" i="1" dirty="0" smtClean="0"/>
              <a:t>My Freshman Year: </a:t>
            </a:r>
            <a:r>
              <a:rPr lang="en-US" i="1" dirty="0" smtClean="0"/>
              <a:t>What </a:t>
            </a:r>
            <a:r>
              <a:rPr lang="en-US" i="1" dirty="0" smtClean="0"/>
              <a:t>a Professor Learned by </a:t>
            </a:r>
            <a:r>
              <a:rPr lang="en-US" i="1" dirty="0" smtClean="0"/>
              <a:t>Becoming </a:t>
            </a:r>
            <a:r>
              <a:rPr lang="en-US" i="1" dirty="0" smtClean="0"/>
              <a:t>a Student</a:t>
            </a:r>
            <a:r>
              <a:rPr lang="en-US" dirty="0" smtClean="0"/>
              <a:t>. New York: </a:t>
            </a:r>
            <a:r>
              <a:rPr lang="en-US" dirty="0" smtClean="0"/>
              <a:t>Penguin </a:t>
            </a:r>
            <a:r>
              <a:rPr lang="en-US" dirty="0" smtClean="0"/>
              <a:t>Group, Ltd.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122" name="Picture 2" descr="http://www.gavilan.edu/library/english/1books2-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4114800"/>
            <a:ext cx="3073400" cy="2305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/>
              <a:t>Study or Social Life??</a:t>
            </a:r>
            <a:r>
              <a:rPr lang="en-US" sz="3200" dirty="0" smtClean="0"/>
              <a:t>	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66800" y="2057400"/>
            <a:ext cx="6777317" cy="2553148"/>
          </a:xfrm>
        </p:spPr>
        <p:txBody>
          <a:bodyPr>
            <a:normAutofit/>
          </a:bodyPr>
          <a:lstStyle/>
          <a:p>
            <a:r>
              <a:rPr lang="en-US" sz="2000" dirty="0" smtClean="0"/>
              <a:t>Many students go to college to get an education, while some mainly focus on their social lives.</a:t>
            </a:r>
          </a:p>
          <a:p>
            <a:r>
              <a:rPr lang="en-US" sz="2000" dirty="0" smtClean="0"/>
              <a:t>For those students who succeed at both, how do they find the balance between school work and their social lives?</a:t>
            </a:r>
            <a:endParaRPr lang="en-US" sz="2000" dirty="0"/>
          </a:p>
        </p:txBody>
      </p:sp>
      <p:pic>
        <p:nvPicPr>
          <p:cNvPr id="1026" name="Picture 2" descr="http://t2.gstatic.com/images?q=tbn:ANd9GcQFq4yLG1ruIRHMi94sMHBSrveSGxzSPsNRbfFudCbrE82oqmaQqfgpID6H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343592"/>
            <a:ext cx="2716823" cy="20415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2.gstatic.com/images?q=tbn:ANd9GcQy_Mn-CLDa8iHCSzrfrtOAf6mlSLd2c1qIUmicKDUL2IY74sOpWC9BaK6pr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343400"/>
            <a:ext cx="2716823" cy="204173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01987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dirty="0" smtClean="0"/>
              <a:t>Response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984248"/>
            <a:ext cx="7467600" cy="487375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Take a look at the college study by </a:t>
            </a:r>
            <a:r>
              <a:rPr lang="en-US" sz="2000" dirty="0" err="1" smtClean="0"/>
              <a:t>Rebekah</a:t>
            </a:r>
            <a:r>
              <a:rPr lang="en-US" sz="2000" dirty="0" smtClean="0"/>
              <a:t> Nathan (2005)</a:t>
            </a:r>
          </a:p>
          <a:p>
            <a:pPr lvl="1"/>
            <a:r>
              <a:rPr lang="en-US" sz="2000" i="1" dirty="0" smtClean="0"/>
              <a:t>My Freshman Year: What a Professor Learned by Becoming a Student</a:t>
            </a:r>
          </a:p>
          <a:p>
            <a:r>
              <a:rPr lang="en-US" sz="2000" dirty="0" smtClean="0"/>
              <a:t>Looking back on ethnographic data</a:t>
            </a:r>
          </a:p>
          <a:p>
            <a:r>
              <a:rPr lang="en-US" sz="2000" dirty="0" smtClean="0"/>
              <a:t>Take a peek at our own university, Bloomsburg University. 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18989107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7024744" cy="722864"/>
          </a:xfrm>
        </p:spPr>
        <p:txBody>
          <a:bodyPr>
            <a:normAutofit/>
          </a:bodyPr>
          <a:lstStyle/>
          <a:p>
            <a:r>
              <a:rPr lang="en-US" sz="4000" u="sng" dirty="0" smtClean="0"/>
              <a:t>My Freshman Year</a:t>
            </a:r>
            <a:endParaRPr lang="en-US" sz="40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66800" y="1447800"/>
            <a:ext cx="5282184" cy="3477768"/>
          </a:xfrm>
        </p:spPr>
        <p:txBody>
          <a:bodyPr>
            <a:normAutofit/>
          </a:bodyPr>
          <a:lstStyle/>
          <a:p>
            <a:r>
              <a:rPr lang="en-US" sz="2000" dirty="0" smtClean="0"/>
              <a:t>Who:</a:t>
            </a:r>
          </a:p>
          <a:p>
            <a:pPr lvl="1"/>
            <a:r>
              <a:rPr lang="en-US" sz="2000" dirty="0" smtClean="0"/>
              <a:t>Rebekah Nathan</a:t>
            </a:r>
          </a:p>
          <a:p>
            <a:r>
              <a:rPr lang="en-US" sz="2000" dirty="0" smtClean="0"/>
              <a:t>What:</a:t>
            </a:r>
          </a:p>
          <a:p>
            <a:pPr lvl="1"/>
            <a:r>
              <a:rPr lang="en-US" sz="2000" dirty="0" smtClean="0"/>
              <a:t>Enrolled herself as a student at the University she had currently taught at to take a look at the life of a college freshman in classes and living in the dorms.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914400"/>
            <a:ext cx="1752600" cy="2886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6" name="Picture 2" descr="http://www2.winthrop.edu/studentaffairs/complaints/college_student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4539995"/>
            <a:ext cx="3352800" cy="2318005"/>
          </a:xfrm>
          <a:prstGeom prst="rect">
            <a:avLst/>
          </a:prstGeom>
          <a:noFill/>
        </p:spPr>
      </p:pic>
      <p:pic>
        <p:nvPicPr>
          <p:cNvPr id="16388" name="Picture 4" descr="http://www.pennsylvaniamentor.org/school_logos/PennsylvaniaMentor/Bloomsburg_University_of_Pennsylvania/Bloomsburg_University_of_Pennsylvania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4495800"/>
            <a:ext cx="1905000" cy="190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4588882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838200"/>
            <a:ext cx="7024744" cy="799064"/>
          </a:xfrm>
        </p:spPr>
        <p:txBody>
          <a:bodyPr>
            <a:normAutofit/>
          </a:bodyPr>
          <a:lstStyle/>
          <a:p>
            <a:pPr algn="ctr"/>
            <a:r>
              <a:rPr lang="en-US" sz="4000" u="sng" dirty="0" smtClean="0"/>
              <a:t>My Freshman Year </a:t>
            </a:r>
            <a:r>
              <a:rPr lang="en-US" sz="4000" dirty="0" smtClean="0"/>
              <a:t>Cont…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66800" y="1905000"/>
            <a:ext cx="6777317" cy="3508977"/>
          </a:xfrm>
        </p:spPr>
        <p:txBody>
          <a:bodyPr>
            <a:normAutofit/>
          </a:bodyPr>
          <a:lstStyle/>
          <a:p>
            <a:r>
              <a:rPr lang="en-US" sz="2000" dirty="0" smtClean="0"/>
              <a:t>Why:</a:t>
            </a:r>
          </a:p>
          <a:p>
            <a:pPr lvl="1"/>
            <a:r>
              <a:rPr lang="en-US" sz="2000" dirty="0" smtClean="0"/>
              <a:t>To see college students interact with each other and experience college culture first hand.</a:t>
            </a:r>
          </a:p>
          <a:p>
            <a:r>
              <a:rPr lang="en-US" sz="2000" dirty="0" smtClean="0"/>
              <a:t>Where:</a:t>
            </a:r>
          </a:p>
          <a:p>
            <a:pPr lvl="1"/>
            <a:r>
              <a:rPr lang="en-US" sz="2000" dirty="0" smtClean="0"/>
              <a:t>The study took place at “AnyU”.</a:t>
            </a:r>
          </a:p>
          <a:p>
            <a:r>
              <a:rPr lang="en-US" sz="2000" dirty="0" smtClean="0"/>
              <a:t>When:</a:t>
            </a:r>
          </a:p>
          <a:p>
            <a:pPr lvl="1"/>
            <a:r>
              <a:rPr lang="en-US" sz="2000" dirty="0" smtClean="0"/>
              <a:t>Nathan performed this study in 2005.</a:t>
            </a:r>
            <a:endParaRPr lang="en-US" sz="2000" dirty="0"/>
          </a:p>
        </p:txBody>
      </p:sp>
      <p:pic>
        <p:nvPicPr>
          <p:cNvPr id="15362" name="Picture 2" descr="http://www.uncg.edu/ure/news/stories/2007/Feb/images/smallwe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3276600"/>
            <a:ext cx="2114550" cy="317182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657600" y="57150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Rebekah</a:t>
            </a:r>
            <a:r>
              <a:rPr lang="en-US" dirty="0" smtClean="0"/>
              <a:t> Nathan 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62529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762000"/>
            <a:ext cx="7024744" cy="722864"/>
          </a:xfrm>
        </p:spPr>
        <p:txBody>
          <a:bodyPr>
            <a:noAutofit/>
          </a:bodyPr>
          <a:lstStyle/>
          <a:p>
            <a:pPr algn="ctr"/>
            <a:r>
              <a:rPr lang="en-US" sz="3600" u="sng" dirty="0" smtClean="0"/>
              <a:t>My Freshman Year </a:t>
            </a:r>
            <a:r>
              <a:rPr lang="en-US" sz="3600" dirty="0" smtClean="0"/>
              <a:t>Findings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66800" y="1676400"/>
            <a:ext cx="6777317" cy="4000948"/>
          </a:xfrm>
        </p:spPr>
        <p:txBody>
          <a:bodyPr>
            <a:normAutofit fontScale="92500"/>
          </a:bodyPr>
          <a:lstStyle/>
          <a:p>
            <a:r>
              <a:rPr lang="en-US" sz="2200" dirty="0" smtClean="0"/>
              <a:t>Nathan found that students today study and socialize less than they did when she went to college. </a:t>
            </a:r>
          </a:p>
          <a:p>
            <a:pPr lvl="1"/>
            <a:r>
              <a:rPr lang="en-US" sz="2000" dirty="0" smtClean="0"/>
              <a:t>This could show that more students may have more jobs and travel home more often to see family.</a:t>
            </a:r>
          </a:p>
          <a:p>
            <a:r>
              <a:rPr lang="en-US" sz="2200" dirty="0" smtClean="0"/>
              <a:t>Student’s social networks are their way of life.</a:t>
            </a:r>
          </a:p>
          <a:p>
            <a:pPr lvl="1"/>
            <a:r>
              <a:rPr lang="en-US" sz="2000" dirty="0" smtClean="0"/>
              <a:t>Many student’s meet new people during their first year of college and they tend to stick with the majority of those friends throughout college.</a:t>
            </a:r>
          </a:p>
          <a:p>
            <a:r>
              <a:rPr lang="en-US" sz="2200" dirty="0" smtClean="0"/>
              <a:t>How do they balance socializing and class?</a:t>
            </a:r>
          </a:p>
          <a:p>
            <a:pPr lvl="1"/>
            <a:r>
              <a:rPr lang="en-US" sz="2000" dirty="0" smtClean="0"/>
              <a:t>Many student’s multitask, such as listening to music while doing homework.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16597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024744" cy="76200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What do you do at Bloom?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90600" y="1447800"/>
            <a:ext cx="6777317" cy="3508977"/>
          </a:xfrm>
        </p:spPr>
        <p:txBody>
          <a:bodyPr/>
          <a:lstStyle/>
          <a:p>
            <a:r>
              <a:rPr lang="en-US" dirty="0" smtClean="0"/>
              <a:t>Are students at Bloomsburg more concerned with the “Boozeburg” side of Bloomsburg or their classes and achievement?</a:t>
            </a:r>
          </a:p>
          <a:p>
            <a:pPr lvl="1"/>
            <a:r>
              <a:rPr lang="en-US" dirty="0" smtClean="0"/>
              <a:t>Where is the balance?</a:t>
            </a:r>
          </a:p>
          <a:p>
            <a:r>
              <a:rPr lang="en-US" dirty="0" smtClean="0"/>
              <a:t>Are Bloomsburg students any different than students from AnyU students?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410200" y="3886200"/>
            <a:ext cx="2765368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28600" y="4419600"/>
            <a:ext cx="2675740" cy="192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6" name="Picture 4" descr="http://www.d2sportsnetwork.com/wp-content/uploads/2010/05/rp_primary_Roongo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19400" y="4191000"/>
            <a:ext cx="2895600" cy="1930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7337683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382000" cy="799064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Reflecting on Ethnographic data: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200400" y="1905000"/>
            <a:ext cx="4976307" cy="3962400"/>
          </a:xfrm>
        </p:spPr>
        <p:txBody>
          <a:bodyPr>
            <a:normAutofit/>
          </a:bodyPr>
          <a:lstStyle/>
          <a:p>
            <a:r>
              <a:rPr lang="en-US" dirty="0" smtClean="0"/>
              <a:t>These following methods gave me an insight to different students lives here on campus; like their study habits, hobbies, and social lives.</a:t>
            </a:r>
          </a:p>
          <a:p>
            <a:pPr lvl="1"/>
            <a:r>
              <a:rPr lang="en-US" dirty="0" smtClean="0"/>
              <a:t>Visiting different dorm rooms</a:t>
            </a:r>
          </a:p>
          <a:p>
            <a:pPr lvl="1"/>
            <a:r>
              <a:rPr lang="en-US" dirty="0" smtClean="0"/>
              <a:t>A “normal” day here at Bloom</a:t>
            </a:r>
          </a:p>
          <a:p>
            <a:pPr lvl="1"/>
            <a:r>
              <a:rPr lang="en-US" dirty="0" smtClean="0"/>
              <a:t>Public Hangouts</a:t>
            </a:r>
          </a:p>
          <a:p>
            <a:pPr lvl="1"/>
            <a:r>
              <a:rPr lang="en-US" dirty="0" smtClean="0"/>
              <a:t>Personal interviews with people “unlike” you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00200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 descr="http://t2.gstatic.com/images?q=tbn:ANd9GcRhQE17QlLcoDDjrHy4tk9QbKKX1zBDX1GF4BrhAec-IHjR8RwQ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038600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240117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304800"/>
            <a:ext cx="6477000" cy="799064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What’s Hiding in a Room?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295400"/>
            <a:ext cx="8153400" cy="4191000"/>
          </a:xfrm>
        </p:spPr>
        <p:txBody>
          <a:bodyPr>
            <a:normAutofit fontScale="92500" lnSpcReduction="10000"/>
          </a:bodyPr>
          <a:lstStyle/>
          <a:p>
            <a:r>
              <a:rPr lang="en-US" sz="2200" dirty="0" smtClean="0"/>
              <a:t>Looking at what is in a person’s room we could see what the person’s interests are, neat or messy, whether they study or not, and other interesting things.</a:t>
            </a:r>
          </a:p>
          <a:p>
            <a:pPr lvl="1"/>
            <a:r>
              <a:rPr lang="en-US" sz="2000" dirty="0" smtClean="0"/>
              <a:t>This first picture is quite messy.</a:t>
            </a:r>
          </a:p>
          <a:p>
            <a:pPr lvl="2"/>
            <a:r>
              <a:rPr lang="en-US" sz="1800" dirty="0" smtClean="0"/>
              <a:t>This room could be considered messy because the bed is not made, there is a towel on the chair, and there are clothes on the floor.</a:t>
            </a:r>
          </a:p>
          <a:p>
            <a:pPr lvl="2"/>
            <a:r>
              <a:rPr lang="en-US" dirty="0" smtClean="0"/>
              <a:t>This could suggest that this student is busy and does not have time to constantly clean.</a:t>
            </a:r>
          </a:p>
          <a:p>
            <a:pPr lvl="3"/>
            <a:r>
              <a:rPr lang="en-US" dirty="0" smtClean="0"/>
              <a:t>This student being busy could be either academics, social life, or a combination of the two. </a:t>
            </a:r>
          </a:p>
          <a:p>
            <a:pPr lvl="1"/>
            <a:r>
              <a:rPr lang="en-US" sz="2000" dirty="0" smtClean="0"/>
              <a:t>This picture also shows some pictures, which shows that this person likes to be reminded of family and friends.</a:t>
            </a:r>
          </a:p>
          <a:p>
            <a:pPr lvl="2"/>
            <a:r>
              <a:rPr lang="en-US" sz="1800" dirty="0" smtClean="0"/>
              <a:t>By looking at the pictures of family and friends shows that this person is social while home and that they may interact with them frequently while up at school.</a:t>
            </a:r>
            <a:endParaRPr lang="en-US" sz="1800" dirty="0"/>
          </a:p>
        </p:txBody>
      </p:sp>
      <p:pic>
        <p:nvPicPr>
          <p:cNvPr id="7" name="Picture 6" descr="C:\Users\Sara\Pictures\Multicultural\SDC1231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5029200"/>
            <a:ext cx="2971800" cy="1446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281</TotalTime>
  <Words>1583</Words>
  <Application>Microsoft Office PowerPoint</Application>
  <PresentationFormat>On-screen Show (4:3)</PresentationFormat>
  <Paragraphs>136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Oriel</vt:lpstr>
      <vt:lpstr>Balancing Social Life and Academics</vt:lpstr>
      <vt:lpstr>Study or Social Life?? </vt:lpstr>
      <vt:lpstr>Response </vt:lpstr>
      <vt:lpstr>My Freshman Year</vt:lpstr>
      <vt:lpstr>My Freshman Year Cont…</vt:lpstr>
      <vt:lpstr>My Freshman Year Findings</vt:lpstr>
      <vt:lpstr>What do you do at Bloom?</vt:lpstr>
      <vt:lpstr>Reflecting on Ethnographic data:</vt:lpstr>
      <vt:lpstr>What’s Hiding in a Room?</vt:lpstr>
      <vt:lpstr>What’s Hiding in a Room?</vt:lpstr>
      <vt:lpstr>Why searching a dorm is important…</vt:lpstr>
      <vt:lpstr>Where does the time go?</vt:lpstr>
      <vt:lpstr>Why time diaries are important?</vt:lpstr>
      <vt:lpstr>O, the places you see people.</vt:lpstr>
      <vt:lpstr>Why “people watching” is important…</vt:lpstr>
      <vt:lpstr>Are we really that different?</vt:lpstr>
      <vt:lpstr>Tying it all together</vt:lpstr>
      <vt:lpstr>Still tying up loose ends…</vt:lpstr>
      <vt:lpstr>References</vt:lpstr>
    </vt:vector>
  </TitlesOfParts>
  <Company>Bloomsburg University of Pennsylvania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Balancing Social Life and Academics</dc:title>
  <dc:creator>Erica Anderson</dc:creator>
  <cp:lastModifiedBy>Erica</cp:lastModifiedBy>
  <cp:revision>32</cp:revision>
  <dcterms:created xsi:type="dcterms:W3CDTF">2011-02-14T22:09:30Z</dcterms:created>
  <dcterms:modified xsi:type="dcterms:W3CDTF">2011-10-09T23:40:49Z</dcterms:modified>
</cp:coreProperties>
</file>